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62" r:id="rId2"/>
    <p:sldId id="264" r:id="rId3"/>
    <p:sldId id="258" r:id="rId4"/>
    <p:sldId id="259" r:id="rId5"/>
    <p:sldId id="269" r:id="rId6"/>
    <p:sldId id="261" r:id="rId7"/>
    <p:sldId id="270" r:id="rId8"/>
    <p:sldId id="271" r:id="rId9"/>
    <p:sldId id="273" r:id="rId10"/>
    <p:sldId id="272" r:id="rId11"/>
    <p:sldId id="274" r:id="rId12"/>
    <p:sldId id="276" r:id="rId13"/>
    <p:sldId id="275" r:id="rId14"/>
    <p:sldId id="260" r:id="rId15"/>
    <p:sldId id="277" r:id="rId16"/>
    <p:sldId id="256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F9F3EB"/>
    <a:srgbClr val="F6ECDE"/>
    <a:srgbClr val="F2E3CE"/>
    <a:srgbClr val="ECD7BA"/>
    <a:srgbClr val="D9D5B5"/>
    <a:srgbClr val="C7C7C7"/>
    <a:srgbClr val="DDDDDD"/>
    <a:srgbClr val="C0C0C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99" autoAdjust="0"/>
  </p:normalViewPr>
  <p:slideViewPr>
    <p:cSldViewPr>
      <p:cViewPr>
        <p:scale>
          <a:sx n="80" d="100"/>
          <a:sy n="80" d="100"/>
        </p:scale>
        <p:origin x="-288" y="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A15-4872-4571-B024-7AD4419A7C2D}" type="datetimeFigureOut">
              <a:rPr lang="en-GB" smtClean="0"/>
              <a:t>25/05/2015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22D5C-3639-409E-BA22-17691F47D1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40% </a:t>
            </a:r>
            <a:r>
              <a:rPr lang="fr-FR" dirty="0" smtClean="0"/>
              <a:t>des personnes partiront de votre site s’il prend </a:t>
            </a:r>
            <a:r>
              <a:rPr lang="fr-FR" b="1" dirty="0" smtClean="0"/>
              <a:t>plus de 3 secondes </a:t>
            </a:r>
            <a:r>
              <a:rPr lang="fr-FR" dirty="0" smtClean="0"/>
              <a:t>à s’afficher entièrement</a:t>
            </a:r>
            <a:endParaRPr lang="en-GB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10 secondes </a:t>
            </a:r>
            <a:r>
              <a:rPr lang="fr-FR" dirty="0" smtClean="0"/>
              <a:t>: C’est le temps que vous avez pour intéresser et convaincre les visiteurs du site sur les produits et les services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22D5C-3639-409E-BA22-17691F47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7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240-1C1F-4402-A5DD-B1A2B4678DD4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502D-F4E1-48D4-A168-1EF8A29C3486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0C8E-3109-4034-B9CA-FDA165D94A55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33F3-AAD7-43A2-98ED-8528A63A077E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5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273-1903-495D-AFE4-6AA68964F268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6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20A-3AF6-40C9-AE63-7E9128B55805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7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7DF5-59A8-411E-AD9C-EBDA27591317}" type="datetime1">
              <a:rPr lang="en-GB" smtClean="0"/>
              <a:t>25/05/2015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F86-6CB0-4CA8-A261-2381D46BACF8}" type="datetime1">
              <a:rPr lang="en-GB" smtClean="0"/>
              <a:t>25/05/2015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2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4A8A-0FE0-4341-833E-8D30005A0332}" type="datetime1">
              <a:rPr lang="en-GB" smtClean="0"/>
              <a:t>25/05/2015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1DD-791C-43F7-B152-B3E9260B958E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8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1AE4-D6D7-4A39-8F94-DDD290706CA1}" type="datetime1">
              <a:rPr lang="en-GB" smtClean="0"/>
              <a:t>25/05/2015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6C7C-B1E8-41FD-9D07-0C41E376A0F6}" type="datetime1">
              <a:rPr lang="en-GB" smtClean="0"/>
              <a:t>25/05/2015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43D5-3F3C-4447-B70F-72BA406EB26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yril-weller.no-ip.org/cocosound" TargetMode="Externa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28550"/>
            <a:ext cx="1907704" cy="1073084"/>
          </a:xfrm>
          <a:prstGeom prst="rect">
            <a:avLst/>
          </a:prstGeom>
        </p:spPr>
      </p:pic>
      <p:pic>
        <p:nvPicPr>
          <p:cNvPr id="3074" name="Picture 2" descr="http://www.google.fr/url?source=imglanding&amp;ct=img&amp;q=http://portail.univ-st-etienne.fr/images/photos/0005/img_1426243419574.jpg&amp;sa=X&amp;ei=CIhMVandN8ftUtecgfAI&amp;ved=0CAkQ8wc4Iw&amp;usg=AFQjCNErvU46tcb8-I9J61Kty5kLUXTsLw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72" y="25574"/>
            <a:ext cx="125963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1941612" y="1427844"/>
            <a:ext cx="5509170" cy="965969"/>
          </a:xfrm>
        </p:spPr>
        <p:txBody>
          <a:bodyPr/>
          <a:lstStyle/>
          <a:p>
            <a:r>
              <a:rPr lang="fr-FR" b="1" dirty="0" smtClean="0">
                <a:solidFill>
                  <a:srgbClr val="FF9966"/>
                </a:solidFill>
                <a:latin typeface="Century Schoolbook" panose="02040604050505020304" pitchFamily="18" charset="0"/>
              </a:rPr>
              <a:t>Projet tuteuré</a:t>
            </a:r>
            <a:endParaRPr lang="en-GB" b="1" dirty="0">
              <a:solidFill>
                <a:srgbClr val="FF9966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1371599" y="2291940"/>
            <a:ext cx="6400800" cy="720080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FF9966"/>
                </a:solidFill>
              </a:rPr>
              <a:t>Réalisation d’une plateforme musicale</a:t>
            </a:r>
            <a:endParaRPr lang="en-GB" dirty="0">
              <a:solidFill>
                <a:srgbClr val="FF9966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>
          <a:xfrm>
            <a:off x="8046" y="2892000"/>
            <a:ext cx="9144000" cy="396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" y="2907528"/>
            <a:ext cx="9152200" cy="395047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16455" y="2893961"/>
            <a:ext cx="380191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Soutenance du 28 mai 2015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16455" y="3416175"/>
            <a:ext cx="2323297" cy="1759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Kilian BELLOT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Aline LEGROS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Thomas MATYSIAK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Bertrand RIGAL</a:t>
            </a:r>
          </a:p>
          <a:p>
            <a:pPr algn="l"/>
            <a:r>
              <a:rPr lang="fr-FR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Cyril WELLER</a:t>
            </a: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Sous-titre 2"/>
          <p:cNvSpPr txBox="1">
            <a:spLocks/>
          </p:cNvSpPr>
          <p:nvPr/>
        </p:nvSpPr>
        <p:spPr>
          <a:xfrm>
            <a:off x="1360668" y="6453336"/>
            <a:ext cx="6552728" cy="33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DUT Informatique de Lyon I  2014/2015 – Programme « Année spéciale »</a:t>
            </a:r>
          </a:p>
        </p:txBody>
      </p:sp>
    </p:spTree>
    <p:extLst>
      <p:ext uri="{BB962C8B-B14F-4D97-AF65-F5344CB8AC3E}">
        <p14:creationId xmlns:p14="http://schemas.microsoft.com/office/powerpoint/2010/main" val="30393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10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fonction de recherche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31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11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Playlists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2" descr="https://lh4.googleusercontent.com/EXi3u04TwFlqyqZw5bm6ZyQu6p0A6wJd_UmO2SJ4NHZUDtC562NP1YjBnEkaWenJsjFgkV0xgchcpcEBrCrazRPFrYTItlrSH-fHbutii8FGsT64QAYR6YB-t1oS0spqQNkzxx515m8st2U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61" y="3287716"/>
            <a:ext cx="5304553" cy="1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PNWz6VEEOHdQI5i_UCH2rZRMKAUmH1PltPRmP2KI_fDz7iNwbuz2cZ-IYMyj-nmEGmjzxQX4cI_Bz_1Sy9mPhx85pCu0fQ8xZ1GHK8geL16npW1Fb6iNiHV84IBC3YO1qHtmFXMUt05764m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6" y="1792561"/>
            <a:ext cx="5304553" cy="11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B-TegXMjhSrWQd2iys9bAvpuQnUbVHOIUpuqubo0NQSeni0yLfS-KTu4hgAOU0FBOJhWAYNotPcuVbUYckm8JYB1qQDHhpE5DLQWCPuhae_JqY87WTeNOR33IfPsay8v2cZVCP77xsEsuP5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50" y="4868975"/>
            <a:ext cx="7947196" cy="94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54304" y="4561198"/>
            <a:ext cx="302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Après sélection d’une playlist :</a:t>
            </a:r>
            <a:endParaRPr lang="en-GB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001" y="1484784"/>
            <a:ext cx="306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Page d’accueil sans playlist :</a:t>
            </a:r>
            <a:endParaRPr lang="en-GB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50574" y="2977207"/>
            <a:ext cx="3102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Page d’accueil avec des playlists créées :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676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Playlists – Point Technique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https://lh6.googleusercontent.com/Nl9d10ScRErJLok97H_NHUQzzms1ctOIjgOjYffVVPvascbQrWJgkOOa5TDWyMKg49rJmt4Js7Li-lEyuPEO1YCgdDnVdOaTJkwBStBTxcNUu7Xh1paDhJYPDgedRj-NDNKS1UCAaQ64gP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18" y="1804270"/>
            <a:ext cx="5888511" cy="128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85001" y="1484784"/>
            <a:ext cx="306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Suppression d’une playlist :</a:t>
            </a:r>
            <a:endParaRPr lang="en-GB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000" y="3276817"/>
            <a:ext cx="348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Récupération des morceaux de la playlist :</a:t>
            </a:r>
            <a:endParaRPr lang="en-GB" sz="1400" dirty="0"/>
          </a:p>
        </p:txBody>
      </p:sp>
      <p:pic>
        <p:nvPicPr>
          <p:cNvPr id="1028" name="Picture 4" descr="https://lh4.googleusercontent.com/vNl9LJ4W95taByUMUGsLxWrvggCbk4qAtNGeQUGZRmWgGJeJei3NeRSirdbHjrwKPI8V-QQKn1UQvBQo2WplgzXDPELnyHbOb1SwGT2VUha5McBI15BXbmYTXmCz5-2xlkq6FWk3sIkDkut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76" y="3584594"/>
            <a:ext cx="7083343" cy="92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88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Page personnelle utilisateur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:\Users\Aline\Desktop\chgtmdp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8379" r="32904" b="28536"/>
          <a:stretch/>
        </p:blipFill>
        <p:spPr bwMode="auto">
          <a:xfrm>
            <a:off x="5148065" y="1274957"/>
            <a:ext cx="3514440" cy="24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esktop\pagepers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t="30310" r="32434" b="30591"/>
          <a:stretch/>
        </p:blipFill>
        <p:spPr bwMode="auto">
          <a:xfrm>
            <a:off x="338041" y="1977125"/>
            <a:ext cx="4564290" cy="28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esktop\confirmsupcompte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40726" r="32858" b="41168"/>
          <a:stretch/>
        </p:blipFill>
        <p:spPr bwMode="auto">
          <a:xfrm>
            <a:off x="5148065" y="4653136"/>
            <a:ext cx="3514440" cy="1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20335135">
            <a:off x="3833635" y="3391315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 droite 24"/>
          <p:cNvSpPr/>
          <p:nvPr/>
        </p:nvSpPr>
        <p:spPr>
          <a:xfrm rot="1000358">
            <a:off x="3730083" y="4475088"/>
            <a:ext cx="1754931" cy="455301"/>
          </a:xfrm>
          <a:prstGeom prst="rightArrow">
            <a:avLst>
              <a:gd name="adj1" fmla="val 46407"/>
              <a:gd name="adj2" fmla="val 535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Démonstration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4012" y="3645024"/>
            <a:ext cx="3918024" cy="576064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35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16216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re 1"/>
          <p:cNvSpPr>
            <a:spLocks noGrp="1"/>
          </p:cNvSpPr>
          <p:nvPr>
            <p:ph type="ctrTitle"/>
          </p:nvPr>
        </p:nvSpPr>
        <p:spPr>
          <a:xfrm>
            <a:off x="971599" y="908720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Bilan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331184" y="2780928"/>
            <a:ext cx="669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plateforme : avantages et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inconvénients</a:t>
            </a:r>
          </a:p>
          <a:p>
            <a:pPr algn="just"/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Comparaison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avec le cahier des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charges</a:t>
            </a:r>
          </a:p>
          <a:p>
            <a:pPr algn="just"/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apports du projet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tuteuré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1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9" name="Espace réservé du pied de page 6"/>
          <p:cNvSpPr txBox="1">
            <a:spLocks noChangeArrowheads="1"/>
          </p:cNvSpPr>
          <p:nvPr/>
        </p:nvSpPr>
        <p:spPr bwMode="auto">
          <a:xfrm>
            <a:off x="8676456" y="6525344"/>
            <a:ext cx="4447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9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ED7B3A-751A-46EA-B5A4-32AC8363CE73}" type="slidenum">
              <a:rPr lang="fr-FR" sz="1400" smtClean="0">
                <a:solidFill>
                  <a:srgbClr val="FF99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r>
              <a:rPr lang="fr-FR" sz="1400" dirty="0" smtClean="0">
                <a:solidFill>
                  <a:srgbClr val="FF9900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16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4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ZoneTexte 25"/>
          <p:cNvSpPr txBox="1"/>
          <p:nvPr/>
        </p:nvSpPr>
        <p:spPr>
          <a:xfrm>
            <a:off x="338042" y="112474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xxxxxx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0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r="-1"/>
          <a:stretch/>
        </p:blipFill>
        <p:spPr>
          <a:xfrm>
            <a:off x="-1" y="3412"/>
            <a:ext cx="9144000" cy="68983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-1"/>
            <a:ext cx="9144000" cy="6901745"/>
          </a:xfrm>
          <a:prstGeom prst="rect">
            <a:avLst/>
          </a:prstGeom>
          <a:solidFill>
            <a:srgbClr val="F9F3E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971599" y="2577998"/>
            <a:ext cx="7200800" cy="170541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Merci pour votre attention!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7504" y="88395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9900"/>
                </a:solidFill>
              </a:rPr>
              <a:t>Sommaire</a:t>
            </a:r>
            <a:endParaRPr lang="en-GB" sz="3200" b="1" dirty="0">
              <a:solidFill>
                <a:srgbClr val="FF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2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6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38042" y="1124744"/>
            <a:ext cx="7042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1- Rappels du cahier des charges </a:t>
            </a:r>
            <a:r>
              <a:rPr lang="fr-FR" b="1" dirty="0" smtClean="0">
                <a:solidFill>
                  <a:srgbClr val="FF0000"/>
                </a:solidFill>
              </a:rPr>
              <a:t>KILLIAN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2- L’interface homme-machine </a:t>
            </a:r>
            <a:r>
              <a:rPr lang="fr-FR" b="1" dirty="0" smtClean="0">
                <a:solidFill>
                  <a:srgbClr val="FF0000"/>
                </a:solidFill>
              </a:rPr>
              <a:t>KILLIAN</a:t>
            </a:r>
          </a:p>
          <a:p>
            <a:endParaRPr lang="fr-F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3- Les modules développés </a:t>
            </a:r>
          </a:p>
          <a:p>
            <a:r>
              <a:rPr lang="fr-FR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: le diagramme de cas d’utilisation </a:t>
            </a:r>
            <a:r>
              <a:rPr lang="fr-FR" b="1" dirty="0" smtClean="0">
                <a:solidFill>
                  <a:srgbClr val="FF0000"/>
                </a:solidFill>
              </a:rPr>
              <a:t>CYRIL</a:t>
            </a:r>
            <a:endParaRPr lang="fr-FR" i="1" dirty="0" smtClean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Inscription / Connexion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pload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musiques </a:t>
            </a:r>
            <a:r>
              <a:rPr lang="fr-FR" b="1" dirty="0" smtClean="0">
                <a:solidFill>
                  <a:srgbClr val="FF0000"/>
                </a:solidFill>
              </a:rPr>
              <a:t>ALINE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Affichage des musiques uploadées </a:t>
            </a:r>
            <a:r>
              <a:rPr lang="fr-FR" b="1" dirty="0" smtClean="0">
                <a:solidFill>
                  <a:srgbClr val="FF0000"/>
                </a:solidFill>
              </a:rPr>
              <a:t>BEBER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d) Recherche de musiques </a:t>
            </a:r>
            <a:r>
              <a:rPr lang="fr-FR" b="1" dirty="0" smtClean="0">
                <a:solidFill>
                  <a:srgbClr val="FF0000"/>
                </a:solidFill>
              </a:rPr>
              <a:t>ALINE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e) Playlists </a:t>
            </a:r>
            <a:r>
              <a:rPr lang="fr-FR" b="1" dirty="0" smtClean="0">
                <a:solidFill>
                  <a:srgbClr val="FF0000"/>
                </a:solidFill>
              </a:rPr>
              <a:t>THOMAS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f) Affichage des données personnelles </a:t>
            </a:r>
            <a:r>
              <a:rPr lang="fr-FR" b="1" dirty="0" smtClean="0">
                <a:solidFill>
                  <a:srgbClr val="FF0000"/>
                </a:solidFill>
              </a:rPr>
              <a:t>CYRIL</a:t>
            </a:r>
          </a:p>
          <a:p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4- Analyse du résultat = </a:t>
            </a:r>
            <a:r>
              <a:rPr lang="fr-FR" b="1" dirty="0" smtClean="0">
                <a:solidFill>
                  <a:srgbClr val="FF0000"/>
                </a:solidFill>
              </a:rPr>
              <a:t>3 dernières parties du rapport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b="1" dirty="0" smtClean="0">
                <a:solidFill>
                  <a:srgbClr val="FF0000"/>
                </a:solidFill>
              </a:rPr>
              <a:t>THOMAS</a:t>
            </a:r>
          </a:p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a) La plateforme : avantages et inconvénients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b) Comparaison avec le cahier des charges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c) Les apports du projet tuteuré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0520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3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926396"/>
              </p:ext>
            </p:extLst>
          </p:nvPr>
        </p:nvGraphicFramePr>
        <p:xfrm>
          <a:off x="711676" y="1247979"/>
          <a:ext cx="7791744" cy="4318499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3895872"/>
                <a:gridCol w="3895872"/>
              </a:tblGrid>
              <a:tr h="823726">
                <a:tc>
                  <a:txBody>
                    <a:bodyPr/>
                    <a:lstStyle/>
                    <a:p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 PRINCIPALES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FONCTIONS SECONDAIRES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442">
                <a:tc>
                  <a:txBody>
                    <a:bodyPr/>
                    <a:lstStyle/>
                    <a:p>
                      <a:r>
                        <a:rPr lang="fr-FR" dirty="0" smtClean="0"/>
                        <a:t>Stockage des titres musicaux</a:t>
                      </a:r>
                      <a:r>
                        <a:rPr lang="fr-FR" baseline="0" dirty="0" smtClean="0"/>
                        <a:t> via </a:t>
                      </a:r>
                      <a:r>
                        <a:rPr lang="fr-FR" baseline="0" dirty="0" err="1" smtClean="0"/>
                        <a:t>upload</a:t>
                      </a:r>
                      <a:r>
                        <a:rPr lang="fr-FR" baseline="0" dirty="0" smtClean="0"/>
                        <a:t> de l’utilisateur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Interface</a:t>
                      </a:r>
                      <a:r>
                        <a:rPr lang="fr-FR" baseline="0" dirty="0" smtClean="0"/>
                        <a:t> Homme-machine adaptée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812">
                <a:tc>
                  <a:txBody>
                    <a:bodyPr/>
                    <a:lstStyle/>
                    <a:p>
                      <a:r>
                        <a:rPr lang="fr-FR" dirty="0" smtClean="0"/>
                        <a:t>Stockage des</a:t>
                      </a:r>
                      <a:r>
                        <a:rPr lang="fr-FR" baseline="0" dirty="0" smtClean="0"/>
                        <a:t> informations sur les titres musicaux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Création</a:t>
                      </a:r>
                      <a:r>
                        <a:rPr lang="fr-FR" baseline="0" dirty="0" smtClean="0"/>
                        <a:t> d’une liste de lecture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635">
                <a:tc>
                  <a:txBody>
                    <a:bodyPr/>
                    <a:lstStyle/>
                    <a:p>
                      <a:r>
                        <a:rPr lang="fr-FR" dirty="0" smtClean="0"/>
                        <a:t>Formulation</a:t>
                      </a:r>
                      <a:r>
                        <a:rPr lang="fr-FR" baseline="0" dirty="0" smtClean="0"/>
                        <a:t> de requête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Création</a:t>
                      </a:r>
                      <a:r>
                        <a:rPr lang="fr-FR" baseline="0" dirty="0" smtClean="0"/>
                        <a:t> de playlists utilisateur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r>
                        <a:rPr lang="fr-FR" dirty="0" smtClean="0"/>
                        <a:t>Lecture des titres musicaux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Proposition</a:t>
                      </a:r>
                      <a:r>
                        <a:rPr lang="fr-FR" baseline="0" dirty="0" smtClean="0"/>
                        <a:t> de playlists utilisateur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812">
                <a:tc>
                  <a:txBody>
                    <a:bodyPr/>
                    <a:lstStyle/>
                    <a:p>
                      <a:r>
                        <a:rPr lang="fr-FR" dirty="0" smtClean="0"/>
                        <a:t>Système  de connexion et création de comptes utilisateur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2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6544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4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0651" y="773667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889165"/>
            <a:ext cx="85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063542" y="2854677"/>
            <a:ext cx="2530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Affichage du site </a:t>
            </a:r>
          </a:p>
          <a:p>
            <a:pPr algn="ctr"/>
            <a:r>
              <a:rPr lang="fr-FR" dirty="0" smtClean="0"/>
              <a:t>pendant </a:t>
            </a:r>
            <a:r>
              <a:rPr lang="fr-FR" b="1" dirty="0" smtClean="0"/>
              <a:t>+ de 3 sec</a:t>
            </a:r>
            <a:endParaRPr lang="en-GB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3821549" y="4917778"/>
            <a:ext cx="37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</a:t>
            </a:r>
            <a:r>
              <a:rPr lang="fr-FR" b="1" dirty="0" smtClean="0"/>
              <a:t>convaincre</a:t>
            </a:r>
            <a:r>
              <a:rPr lang="fr-FR" dirty="0" smtClean="0"/>
              <a:t> les visiteurs</a:t>
            </a:r>
            <a:endParaRPr lang="en-GB" dirty="0"/>
          </a:p>
        </p:txBody>
      </p:sp>
      <p:grpSp>
        <p:nvGrpSpPr>
          <p:cNvPr id="23" name="Groupe 22"/>
          <p:cNvGrpSpPr/>
          <p:nvPr/>
        </p:nvGrpSpPr>
        <p:grpSpPr>
          <a:xfrm>
            <a:off x="2319125" y="1480925"/>
            <a:ext cx="4410813" cy="1490139"/>
            <a:chOff x="885601" y="1572450"/>
            <a:chExt cx="3057025" cy="1490139"/>
          </a:xfrm>
        </p:grpSpPr>
        <p:grpSp>
          <p:nvGrpSpPr>
            <p:cNvPr id="7" name="Groupe 6"/>
            <p:cNvGrpSpPr/>
            <p:nvPr/>
          </p:nvGrpSpPr>
          <p:grpSpPr>
            <a:xfrm>
              <a:off x="885601" y="1572450"/>
              <a:ext cx="3057025" cy="1490139"/>
              <a:chOff x="682444" y="1671837"/>
              <a:chExt cx="3057025" cy="1450309"/>
            </a:xfrm>
          </p:grpSpPr>
          <p:sp>
            <p:nvSpPr>
              <p:cNvPr id="3" name="Flèche droite 2"/>
              <p:cNvSpPr/>
              <p:nvPr/>
            </p:nvSpPr>
            <p:spPr>
              <a:xfrm>
                <a:off x="682444" y="2126869"/>
                <a:ext cx="3054721" cy="516622"/>
              </a:xfrm>
              <a:prstGeom prst="rightArrow">
                <a:avLst>
                  <a:gd name="adj1" fmla="val 100000"/>
                  <a:gd name="adj2" fmla="val 43396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Virage 4"/>
              <p:cNvSpPr/>
              <p:nvPr/>
            </p:nvSpPr>
            <p:spPr>
              <a:xfrm rot="4832985">
                <a:off x="2149928" y="2261219"/>
                <a:ext cx="811697" cy="910157"/>
              </a:xfrm>
              <a:prstGeom prst="bentArrow">
                <a:avLst>
                  <a:gd name="adj1" fmla="val 51678"/>
                  <a:gd name="adj2" fmla="val 14100"/>
                  <a:gd name="adj3" fmla="val 25000"/>
                  <a:gd name="adj4" fmla="val 70582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Virage 29"/>
              <p:cNvSpPr/>
              <p:nvPr/>
            </p:nvSpPr>
            <p:spPr>
              <a:xfrm rot="5777677" flipH="1">
                <a:off x="2937880" y="1596415"/>
                <a:ext cx="719735" cy="883442"/>
              </a:xfrm>
              <a:prstGeom prst="bentArrow">
                <a:avLst>
                  <a:gd name="adj1" fmla="val 51678"/>
                  <a:gd name="adj2" fmla="val 10813"/>
                  <a:gd name="adj3" fmla="val 25000"/>
                  <a:gd name="adj4" fmla="val 6684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Virage 32"/>
              <p:cNvSpPr/>
              <p:nvPr/>
            </p:nvSpPr>
            <p:spPr>
              <a:xfrm rot="4663590" flipH="1">
                <a:off x="2608720" y="1564844"/>
                <a:ext cx="655647" cy="869633"/>
              </a:xfrm>
              <a:prstGeom prst="bentArrow">
                <a:avLst>
                  <a:gd name="adj1" fmla="val 32940"/>
                  <a:gd name="adj2" fmla="val 19168"/>
                  <a:gd name="adj3" fmla="val 25000"/>
                  <a:gd name="adj4" fmla="val 7094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lèche droite 23"/>
              <p:cNvSpPr/>
              <p:nvPr/>
            </p:nvSpPr>
            <p:spPr>
              <a:xfrm>
                <a:off x="682445" y="2126869"/>
                <a:ext cx="1873332" cy="516622"/>
              </a:xfrm>
              <a:prstGeom prst="rightArrow">
                <a:avLst>
                  <a:gd name="adj1" fmla="val 100000"/>
                  <a:gd name="adj2" fmla="val 4539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ZoneTexte 5"/>
              <p:cNvSpPr txBox="1"/>
              <p:nvPr/>
            </p:nvSpPr>
            <p:spPr>
              <a:xfrm>
                <a:off x="1794855" y="2195572"/>
                <a:ext cx="95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bg1"/>
                    </a:solidFill>
                  </a:rPr>
                  <a:t>3 sec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ZoneTexte 33"/>
            <p:cNvSpPr txBox="1"/>
            <p:nvPr/>
          </p:nvSpPr>
          <p:spPr>
            <a:xfrm>
              <a:off x="2726478" y="2115646"/>
              <a:ext cx="1095071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</a:rPr>
                <a:t>40%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2162341" y="4385102"/>
            <a:ext cx="1333586" cy="1348154"/>
            <a:chOff x="1834738" y="3430706"/>
            <a:chExt cx="1333586" cy="1348154"/>
          </a:xfrm>
        </p:grpSpPr>
        <p:grpSp>
          <p:nvGrpSpPr>
            <p:cNvPr id="21" name="Groupe 20"/>
            <p:cNvGrpSpPr/>
            <p:nvPr/>
          </p:nvGrpSpPr>
          <p:grpSpPr>
            <a:xfrm>
              <a:off x="1834738" y="3430706"/>
              <a:ext cx="1333586" cy="1348154"/>
              <a:chOff x="3022390" y="3430706"/>
              <a:chExt cx="914400" cy="914400"/>
            </a:xfrm>
          </p:grpSpPr>
          <p:sp>
            <p:nvSpPr>
              <p:cNvPr id="10" name="Bouée 9"/>
              <p:cNvSpPr/>
              <p:nvPr/>
            </p:nvSpPr>
            <p:spPr>
              <a:xfrm>
                <a:off x="3022390" y="3430706"/>
                <a:ext cx="914400" cy="914400"/>
              </a:xfrm>
              <a:prstGeom prst="donut">
                <a:avLst>
                  <a:gd name="adj" fmla="val 12171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Arc plein 10"/>
              <p:cNvSpPr/>
              <p:nvPr/>
            </p:nvSpPr>
            <p:spPr>
              <a:xfrm>
                <a:off x="3022390" y="3430706"/>
                <a:ext cx="914400" cy="914400"/>
              </a:xfrm>
              <a:prstGeom prst="blockArc">
                <a:avLst>
                  <a:gd name="adj1" fmla="val 15220728"/>
                  <a:gd name="adj2" fmla="val 19346073"/>
                  <a:gd name="adj3" fmla="val 11855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ZoneTexte 36"/>
            <p:cNvSpPr txBox="1"/>
            <p:nvPr/>
          </p:nvSpPr>
          <p:spPr>
            <a:xfrm>
              <a:off x="2024028" y="3909306"/>
              <a:ext cx="955006" cy="37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10 sec</a:t>
              </a:r>
              <a:endParaRPr lang="en-GB" b="1" dirty="0"/>
            </a:p>
          </p:txBody>
        </p:sp>
      </p:grpSp>
      <p:sp>
        <p:nvSpPr>
          <p:cNvPr id="9" name="Flèche droite 8"/>
          <p:cNvSpPr/>
          <p:nvPr/>
        </p:nvSpPr>
        <p:spPr>
          <a:xfrm>
            <a:off x="4522407" y="2911856"/>
            <a:ext cx="540057" cy="44513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4990824" y="2854677"/>
            <a:ext cx="2530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40% </a:t>
            </a:r>
            <a:r>
              <a:rPr lang="fr-FR" dirty="0" smtClean="0"/>
              <a:t>des personnes </a:t>
            </a:r>
            <a:r>
              <a:rPr lang="fr-FR" b="1" dirty="0" smtClean="0"/>
              <a:t>partent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40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9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65443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01387" y="205789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5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31"/>
          <p:cNvSpPr txBox="1"/>
          <p:nvPr/>
        </p:nvSpPr>
        <p:spPr>
          <a:xfrm>
            <a:off x="336057" y="889165"/>
            <a:ext cx="85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L’interface Homme-Machine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636" y="1844824"/>
            <a:ext cx="6769876" cy="35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5616" y="1772816"/>
            <a:ext cx="689881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15616" y="5085184"/>
            <a:ext cx="6898816" cy="36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flipV="1">
            <a:off x="3131840" y="3789040"/>
            <a:ext cx="23762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flipV="1">
            <a:off x="5638168" y="2348880"/>
            <a:ext cx="237626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 flipV="1">
            <a:off x="6902500" y="1772816"/>
            <a:ext cx="111193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1051926" y="1484784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Header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193636" y="547473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Footer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31840" y="351432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Fonction Recherche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665438" y="148478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Interface de connexion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014378" y="2390400"/>
            <a:ext cx="9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</a:rPr>
              <a:t>Raccourcis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30" grpId="0" animBg="1"/>
      <p:bldP spid="30" grpId="1" animBg="1"/>
      <p:bldP spid="3" grpId="0"/>
      <p:bldP spid="3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6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 diagramme de cas d’utilisation 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0" y="1408968"/>
            <a:ext cx="8365016" cy="4324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87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7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Inscription et Connexion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8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Upload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musique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"/>
            <a:ext cx="9143999" cy="68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5" y="17865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498453" y="197361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Résultat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09961" y="203154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Cahier des charges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116632"/>
            <a:ext cx="1986300" cy="5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510695" y="200773"/>
            <a:ext cx="2164051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5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Développement</a:t>
            </a:r>
            <a:endParaRPr lang="en-GB" sz="1500" b="1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9" name="Picture 3" descr="C:\Users\Aline\Desktop\bouton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4" y="174688"/>
            <a:ext cx="1819087" cy="3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504321" y="197923"/>
            <a:ext cx="21640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Schoolbook" panose="02040604050505020304" pitchFamily="18" charset="0"/>
              </a:rPr>
              <a:t>Conception</a:t>
            </a:r>
            <a:endParaRPr lang="en-GB" sz="1400" dirty="0">
              <a:solidFill>
                <a:prstClr val="black">
                  <a:lumMod val="85000"/>
                  <a:lumOff val="15000"/>
                </a:prst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575" y="6222798"/>
            <a:ext cx="9144000" cy="666000"/>
            <a:chOff x="-7484" y="6208284"/>
            <a:chExt cx="9144000" cy="666000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71" b="11122"/>
            <a:stretch/>
          </p:blipFill>
          <p:spPr>
            <a:xfrm>
              <a:off x="-7484" y="6227439"/>
              <a:ext cx="9144000" cy="6386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-7484" y="6208284"/>
              <a:ext cx="9143999" cy="666000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space réservé du pied de page 6"/>
            <p:cNvSpPr txBox="1">
              <a:spLocks noChangeArrowheads="1"/>
            </p:cNvSpPr>
            <p:nvPr/>
          </p:nvSpPr>
          <p:spPr bwMode="auto">
            <a:xfrm>
              <a:off x="8615581" y="6392945"/>
              <a:ext cx="444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sz="900"/>
              </a:lvl1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fld id="{9DED7B3A-751A-46EA-B5A4-32AC8363CE73}" type="slidenum">
                <a:rPr lang="fr-FR" sz="18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t>9</a:t>
              </a:fld>
              <a:r>
                <a:rPr lang="fr-F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2" name="Sous-titre 2"/>
            <p:cNvSpPr txBox="1">
              <a:spLocks/>
            </p:cNvSpPr>
            <p:nvPr/>
          </p:nvSpPr>
          <p:spPr>
            <a:xfrm>
              <a:off x="1317125" y="6453336"/>
              <a:ext cx="6552728" cy="3373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DUT Informatique de Lyon I  2014/2015 – Programme « Année spéciale »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0651" y="750190"/>
            <a:ext cx="8742695" cy="5314078"/>
          </a:xfrm>
          <a:prstGeom prst="rect">
            <a:avLst/>
          </a:prstGeom>
          <a:solidFill>
            <a:srgbClr val="F9F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38041" y="899428"/>
            <a:ext cx="851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Affichage des musiques utilis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teur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0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497</Words>
  <Application>Microsoft Office PowerPoint</Application>
  <PresentationFormat>Affichage à l'écran (4:3)</PresentationFormat>
  <Paragraphs>167</Paragraphs>
  <Slides>17</Slides>
  <Notes>1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 Office</vt:lpstr>
      <vt:lpstr>Projet tuteuré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Bilan</vt:lpstr>
      <vt:lpstr>Présentation PowerPoint</vt:lpstr>
      <vt:lpstr>Merci pour votre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Aline</dc:creator>
  <cp:lastModifiedBy>Aline</cp:lastModifiedBy>
  <cp:revision>35</cp:revision>
  <dcterms:created xsi:type="dcterms:W3CDTF">2015-05-08T09:06:27Z</dcterms:created>
  <dcterms:modified xsi:type="dcterms:W3CDTF">2015-05-25T13:30:21Z</dcterms:modified>
</cp:coreProperties>
</file>